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9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81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7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  <a:lvl2pPr marL="777875" indent="-333375" algn="ctr">
              <a:spcBef>
                <a:spcPts val="0"/>
              </a:spcBef>
              <a:defRPr sz="2400" i="1"/>
            </a:lvl2pPr>
            <a:lvl3pPr marL="1222375" indent="-333375" algn="ctr">
              <a:spcBef>
                <a:spcPts val="0"/>
              </a:spcBef>
              <a:defRPr sz="2400" i="1"/>
            </a:lvl3pPr>
            <a:lvl4pPr marL="1666875" indent="-333375" algn="ctr">
              <a:spcBef>
                <a:spcPts val="0"/>
              </a:spcBef>
              <a:defRPr sz="2400" i="1"/>
            </a:lvl4pPr>
            <a:lvl5pPr marL="2111375" indent="-333375" algn="ctr">
              <a:spcBef>
                <a:spcPts val="0"/>
              </a:spcBef>
              <a:defRPr sz="24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67112"/>
            <a:ext cx="10464800" cy="60977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Using Data Science to Forecast and Locate Commodity Supply Events from Global News Data"/>
          <p:cNvSpPr txBox="1">
            <a:spLocks noGrp="1"/>
          </p:cNvSpPr>
          <p:nvPr>
            <p:ph type="ctrTitle"/>
          </p:nvPr>
        </p:nvSpPr>
        <p:spPr>
          <a:xfrm>
            <a:off x="7031641" y="2537186"/>
            <a:ext cx="5525820" cy="4108962"/>
          </a:xfrm>
          <a:prstGeom prst="rect">
            <a:avLst/>
          </a:prstGeom>
        </p:spPr>
        <p:txBody>
          <a:bodyPr anchor="b">
            <a:normAutofit/>
          </a:bodyPr>
          <a:lstStyle>
            <a:lvl1pPr defTabSz="309624">
              <a:defRPr sz="4200"/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Using Data Science to Identify Commodity Supply Events using Global News Data </a:t>
            </a:r>
          </a:p>
        </p:txBody>
      </p:sp>
      <p:sp>
        <p:nvSpPr>
          <p:cNvPr id="120" name="Colin Simon…"/>
          <p:cNvSpPr txBox="1">
            <a:spLocks noGrp="1"/>
          </p:cNvSpPr>
          <p:nvPr>
            <p:ph type="subTitle" sz="quarter" idx="1"/>
          </p:nvPr>
        </p:nvSpPr>
        <p:spPr>
          <a:xfrm>
            <a:off x="7031641" y="7004287"/>
            <a:ext cx="4954933" cy="163251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 algn="l" defTabSz="537462">
              <a:spcAft>
                <a:spcPts val="600"/>
              </a:spcAft>
              <a:defRPr sz="3400"/>
            </a:pPr>
            <a:r>
              <a:rPr lang="en-US" sz="2500" dirty="0">
                <a:solidFill>
                  <a:schemeClr val="bg1"/>
                </a:solidFill>
              </a:rPr>
              <a:t>Colin Simon</a:t>
            </a:r>
          </a:p>
          <a:p>
            <a:pPr algn="l" defTabSz="537462">
              <a:spcAft>
                <a:spcPts val="600"/>
              </a:spcAft>
              <a:defRPr sz="3400"/>
            </a:pPr>
            <a:r>
              <a:rPr lang="en-US" sz="2500" dirty="0">
                <a:solidFill>
                  <a:schemeClr val="bg1"/>
                </a:solidFill>
              </a:rPr>
              <a:t>Nate Bukowski</a:t>
            </a:r>
          </a:p>
          <a:p>
            <a:pPr algn="l" defTabSz="537462">
              <a:spcAft>
                <a:spcPts val="600"/>
              </a:spcAft>
              <a:defRPr sz="3400"/>
            </a:pPr>
            <a:endParaRPr lang="en-US" sz="2500" dirty="0">
              <a:solidFill>
                <a:schemeClr val="bg1"/>
              </a:solidFill>
            </a:endParaRPr>
          </a:p>
          <a:p>
            <a:pPr algn="l" defTabSz="537462">
              <a:spcAft>
                <a:spcPts val="600"/>
              </a:spcAft>
              <a:defRPr sz="3400"/>
            </a:pPr>
            <a:r>
              <a:rPr lang="en-US" sz="2500" dirty="0">
                <a:solidFill>
                  <a:schemeClr val="bg1"/>
                </a:solidFill>
              </a:rPr>
              <a:t>May 2020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84300" cy="97536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25764" cy="97536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5" name="Graphic 124" descr="Earth Globe Americas">
            <a:extLst>
              <a:ext uri="{FF2B5EF4-FFF2-40B4-BE49-F238E27FC236}">
                <a16:creationId xmlns:a16="http://schemas.microsoft.com/office/drawing/2014/main" id="{248CB71E-91AA-4846-99B8-8F6391808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340" y="1745028"/>
            <a:ext cx="4317700" cy="43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4368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Cloud placeholder"/>
          <p:cNvSpPr txBox="1">
            <a:spLocks noGrp="1"/>
          </p:cNvSpPr>
          <p:nvPr>
            <p:ph type="ctrTitle"/>
          </p:nvPr>
        </p:nvSpPr>
        <p:spPr>
          <a:xfrm>
            <a:off x="1270000" y="330199"/>
            <a:ext cx="10464800" cy="983757"/>
          </a:xfrm>
          <a:prstGeom prst="rect">
            <a:avLst/>
          </a:prstGeom>
        </p:spPr>
        <p:txBody>
          <a:bodyPr/>
          <a:lstStyle>
            <a:lvl1pPr defTabSz="417117">
              <a:defRPr sz="5695"/>
            </a:lvl1pPr>
          </a:lstStyle>
          <a:p>
            <a:r>
              <a:t>Google Cloud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70" y="1698232"/>
            <a:ext cx="8763860" cy="6853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3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149148"/>
            <a:ext cx="13004798" cy="56044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ATA GATHERING"/>
          <p:cNvSpPr txBox="1">
            <a:spLocks noGrp="1"/>
          </p:cNvSpPr>
          <p:nvPr>
            <p:ph type="ctrTitle"/>
          </p:nvPr>
        </p:nvSpPr>
        <p:spPr>
          <a:xfrm>
            <a:off x="688281" y="6072127"/>
            <a:ext cx="11628236" cy="1078182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 dirty="0">
                <a:solidFill>
                  <a:schemeClr val="bg1"/>
                </a:solidFill>
              </a:rPr>
              <a:t>Dataset Gathering</a:t>
            </a:r>
          </a:p>
        </p:txBody>
      </p:sp>
      <p:pic>
        <p:nvPicPr>
          <p:cNvPr id="6" name="Picture Placeholder 11">
            <a:extLst>
              <a:ext uri="{FF2B5EF4-FFF2-40B4-BE49-F238E27FC236}">
                <a16:creationId xmlns:a16="http://schemas.microsoft.com/office/drawing/2014/main" id="{31EF5DDF-948E-D441-A2C9-E7F06DF80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38" r="15368"/>
          <a:stretch/>
        </p:blipFill>
        <p:spPr>
          <a:xfrm>
            <a:off x="20" y="1"/>
            <a:ext cx="13004778" cy="6029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9C7B1-2C32-D54D-86CE-76D3119F4085}"/>
              </a:ext>
            </a:extLst>
          </p:cNvPr>
          <p:cNvSpPr txBox="1"/>
          <p:nvPr/>
        </p:nvSpPr>
        <p:spPr>
          <a:xfrm>
            <a:off x="2233535" y="7192950"/>
            <a:ext cx="46736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Via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34" y="1397000"/>
            <a:ext cx="8446732" cy="430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27"/>
            <a:ext cx="13004800" cy="9758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182" y="457575"/>
            <a:ext cx="12345054" cy="883844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YOUR 365-DAY FREE TRIAL HAS ENDED…"/>
          <p:cNvSpPr txBox="1">
            <a:spLocks noGrp="1"/>
          </p:cNvSpPr>
          <p:nvPr>
            <p:ph type="title"/>
          </p:nvPr>
        </p:nvSpPr>
        <p:spPr>
          <a:xfrm>
            <a:off x="1625600" y="457575"/>
            <a:ext cx="9753600" cy="4039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365-DAY FREE TRIAL HAS ENDED…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9360" y="5844504"/>
            <a:ext cx="292608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27"/>
            <a:ext cx="13004800" cy="9758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182" y="457575"/>
            <a:ext cx="12345054" cy="883844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YOUR 365-DAY FREE TRIAL HAS ENDED…"/>
          <p:cNvSpPr txBox="1">
            <a:spLocks noGrp="1"/>
          </p:cNvSpPr>
          <p:nvPr>
            <p:ph type="title"/>
          </p:nvPr>
        </p:nvSpPr>
        <p:spPr>
          <a:xfrm>
            <a:off x="1625600" y="457575"/>
            <a:ext cx="9753600" cy="4039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365-DAY FREE TRIAL HAS ENDED…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9360" y="5844504"/>
            <a:ext cx="292608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…IN TWO DAYS"/>
          <p:cNvSpPr txBox="1"/>
          <p:nvPr/>
        </p:nvSpPr>
        <p:spPr>
          <a:xfrm>
            <a:off x="1345505" y="4459906"/>
            <a:ext cx="10313790" cy="1384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spcAft>
                <a:spcPts val="600"/>
              </a:spcAft>
            </a:pPr>
            <a:r>
              <a:rPr dirty="0">
                <a:solidFill>
                  <a:schemeClr val="tx1"/>
                </a:solidFill>
              </a:rPr>
              <a:t>…IN TWO DAYS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27"/>
            <a:ext cx="13004800" cy="9758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182" y="457575"/>
            <a:ext cx="12345054" cy="883844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YOUR 365-DAY FREE TRIAL HAS ENDED…"/>
          <p:cNvSpPr txBox="1">
            <a:spLocks noGrp="1"/>
          </p:cNvSpPr>
          <p:nvPr>
            <p:ph type="title"/>
          </p:nvPr>
        </p:nvSpPr>
        <p:spPr>
          <a:xfrm>
            <a:off x="1625600" y="457574"/>
            <a:ext cx="9753600" cy="4039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365-DAY FREE TRIAL HAS ENDED…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9360" y="5844504"/>
            <a:ext cx="292608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…IN TWO DAYS"/>
          <p:cNvSpPr txBox="1"/>
          <p:nvPr/>
        </p:nvSpPr>
        <p:spPr>
          <a:xfrm>
            <a:off x="1345505" y="4459906"/>
            <a:ext cx="10313790" cy="1384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spcAft>
                <a:spcPts val="600"/>
              </a:spcAft>
            </a:pPr>
            <a:r>
              <a:rPr>
                <a:solidFill>
                  <a:schemeClr val="tx1"/>
                </a:solidFill>
              </a:rPr>
              <a:t>…IN TWO DAYS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086DC3B-05FE-3B4D-896A-9CD7391B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30" y="5945608"/>
            <a:ext cx="7717110" cy="32493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x2">
            <a:extLst>
              <a:ext uri="{FF2B5EF4-FFF2-40B4-BE49-F238E27FC236}">
                <a16:creationId xmlns:a16="http://schemas.microsoft.com/office/drawing/2014/main" id="{84FEC54F-CD98-3648-9044-2221C4E9009E}"/>
              </a:ext>
            </a:extLst>
          </p:cNvPr>
          <p:cNvSpPr txBox="1"/>
          <p:nvPr/>
        </p:nvSpPr>
        <p:spPr>
          <a:xfrm>
            <a:off x="9017644" y="6726678"/>
            <a:ext cx="2361556" cy="1384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68695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DELT placeholder"/>
          <p:cNvSpPr txBox="1">
            <a:spLocks noGrp="1"/>
          </p:cNvSpPr>
          <p:nvPr>
            <p:ph type="ctrTitle"/>
          </p:nvPr>
        </p:nvSpPr>
        <p:spPr>
          <a:xfrm>
            <a:off x="1270000" y="63500"/>
            <a:ext cx="10464800" cy="1130300"/>
          </a:xfrm>
          <a:prstGeom prst="rect">
            <a:avLst/>
          </a:prstGeom>
        </p:spPr>
        <p:txBody>
          <a:bodyPr/>
          <a:lstStyle>
            <a:lvl1pPr defTabSz="484886">
              <a:defRPr sz="6600"/>
            </a:lvl1pPr>
          </a:lstStyle>
          <a:p>
            <a:r>
              <a:rPr dirty="0">
                <a:solidFill>
                  <a:schemeClr val="tx1"/>
                </a:solidFill>
              </a:rPr>
              <a:t>GDELT Dataset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9" y="1215137"/>
            <a:ext cx="10883902" cy="8430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DELT Datasets"/>
          <p:cNvSpPr txBox="1">
            <a:spLocks noGrp="1"/>
          </p:cNvSpPr>
          <p:nvPr>
            <p:ph type="ctrTitle"/>
          </p:nvPr>
        </p:nvSpPr>
        <p:spPr>
          <a:xfrm>
            <a:off x="-1058064" y="919428"/>
            <a:ext cx="10464800" cy="614561"/>
          </a:xfrm>
          <a:prstGeom prst="rect">
            <a:avLst/>
          </a:prstGeom>
        </p:spPr>
        <p:txBody>
          <a:bodyPr/>
          <a:lstStyle>
            <a:lvl1pPr defTabSz="242443">
              <a:defRPr sz="3300"/>
            </a:lvl1pPr>
          </a:lstStyle>
          <a:p>
            <a:r>
              <a:rPr dirty="0">
                <a:solidFill>
                  <a:schemeClr val="tx1"/>
                </a:solidFill>
              </a:rPr>
              <a:t>Some GDELT Datasets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5" y="2409015"/>
            <a:ext cx="7654582" cy="3220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45" y="5734091"/>
            <a:ext cx="7654582" cy="2941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627" y="4159066"/>
            <a:ext cx="3770438" cy="2941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DELT Datasets"/>
          <p:cNvSpPr txBox="1">
            <a:spLocks noGrp="1"/>
          </p:cNvSpPr>
          <p:nvPr>
            <p:ph type="ctrTitle"/>
          </p:nvPr>
        </p:nvSpPr>
        <p:spPr>
          <a:xfrm>
            <a:off x="1270000" y="419100"/>
            <a:ext cx="10464800" cy="614561"/>
          </a:xfrm>
          <a:prstGeom prst="rect">
            <a:avLst/>
          </a:prstGeom>
        </p:spPr>
        <p:txBody>
          <a:bodyPr/>
          <a:lstStyle>
            <a:lvl1pPr defTabSz="242443">
              <a:defRPr sz="3300"/>
            </a:lvl1pPr>
          </a:lstStyle>
          <a:p>
            <a:r>
              <a:rPr dirty="0">
                <a:solidFill>
                  <a:schemeClr val="tx1"/>
                </a:solidFill>
              </a:rPr>
              <a:t>Selected GDELT Datasets</a:t>
            </a:r>
          </a:p>
        </p:txBody>
      </p:sp>
      <p:sp>
        <p:nvSpPr>
          <p:cNvPr id="134" name="Baseline Analyses"/>
          <p:cNvSpPr txBox="1"/>
          <p:nvPr/>
        </p:nvSpPr>
        <p:spPr>
          <a:xfrm>
            <a:off x="2846065" y="1358205"/>
            <a:ext cx="258827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Baseline Analyses</a:t>
            </a:r>
          </a:p>
        </p:txBody>
      </p:sp>
      <p:sp>
        <p:nvSpPr>
          <p:cNvPr id="135" name="Modeling Dataset"/>
          <p:cNvSpPr txBox="1"/>
          <p:nvPr/>
        </p:nvSpPr>
        <p:spPr>
          <a:xfrm>
            <a:off x="7507138" y="1358205"/>
            <a:ext cx="24863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Modeling Dataset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52650"/>
            <a:ext cx="9537700" cy="646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27"/>
            <a:ext cx="13004800" cy="9758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182" y="457575"/>
            <a:ext cx="12345054" cy="883844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Baseline Sample  Data Exploration"/>
          <p:cNvSpPr txBox="1">
            <a:spLocks noGrp="1"/>
          </p:cNvSpPr>
          <p:nvPr>
            <p:ph type="title"/>
          </p:nvPr>
        </p:nvSpPr>
        <p:spPr>
          <a:xfrm>
            <a:off x="1625600" y="1596248"/>
            <a:ext cx="9753600" cy="4039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Baseline Sample  Data Exploration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9360" y="5844504"/>
            <a:ext cx="292608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ctrTitle"/>
          </p:nvPr>
        </p:nvSpPr>
        <p:spPr>
          <a:xfrm>
            <a:off x="1269999" y="25400"/>
            <a:ext cx="10464801" cy="57556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33679">
              <a:defRPr sz="3200"/>
            </a:lvl1pPr>
          </a:lstStyle>
          <a:p>
            <a:r>
              <a:t>Sample of GDELT Event Data Points from 2020</a:t>
            </a:r>
          </a:p>
        </p:txBody>
      </p:sp>
      <p:sp>
        <p:nvSpPr>
          <p:cNvPr id="141" name="Approximately 0.23% of 2020 English Event Data Points"/>
          <p:cNvSpPr txBox="1"/>
          <p:nvPr/>
        </p:nvSpPr>
        <p:spPr>
          <a:xfrm>
            <a:off x="3598800" y="596899"/>
            <a:ext cx="58072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Approximately 0.23% of 2020 English Event Data Points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612900"/>
            <a:ext cx="12903200" cy="7348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DELT GKG…"/>
          <p:cNvSpPr txBox="1">
            <a:spLocks noGrp="1"/>
          </p:cNvSpPr>
          <p:nvPr>
            <p:ph type="ctrTitle"/>
          </p:nvPr>
        </p:nvSpPr>
        <p:spPr>
          <a:xfrm>
            <a:off x="1321072" y="88900"/>
            <a:ext cx="10362656" cy="1796951"/>
          </a:xfrm>
          <a:prstGeom prst="rect">
            <a:avLst/>
          </a:prstGeom>
        </p:spPr>
        <p:txBody>
          <a:bodyPr/>
          <a:lstStyle/>
          <a:p>
            <a:pPr defTabSz="262888">
              <a:defRPr sz="3600"/>
            </a:pPr>
            <a:r>
              <a:t>GDELT GKG </a:t>
            </a:r>
          </a:p>
          <a:p>
            <a:pPr defTabSz="262888">
              <a:defRPr sz="3600"/>
            </a:pPr>
            <a:r>
              <a:t>(Global Knowledge Graph) </a:t>
            </a:r>
          </a:p>
          <a:p>
            <a:pPr defTabSz="262888">
              <a:defRPr sz="3600"/>
            </a:pPr>
            <a:r>
              <a:t>Themes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58" y="3058229"/>
            <a:ext cx="4445696" cy="6418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01" y="3101401"/>
            <a:ext cx="4933018" cy="641852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More than 56,000 themes are extracted from the data feed…"/>
          <p:cNvSpPr txBox="1"/>
          <p:nvPr/>
        </p:nvSpPr>
        <p:spPr>
          <a:xfrm>
            <a:off x="2267575" y="2057360"/>
            <a:ext cx="8469650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More than 56,000 themes are extracted from the data feed</a:t>
            </a:r>
          </a:p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One article can have multiple themes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001" y="455168"/>
            <a:ext cx="12318797" cy="8843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DELT GKG…"/>
          <p:cNvSpPr txBox="1">
            <a:spLocks noGrp="1"/>
          </p:cNvSpPr>
          <p:nvPr>
            <p:ph type="ctrTitle"/>
          </p:nvPr>
        </p:nvSpPr>
        <p:spPr>
          <a:xfrm>
            <a:off x="894080" y="898595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defRPr sz="3600"/>
            </a:pP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GDELT GKG </a:t>
            </a:r>
          </a:p>
          <a:p>
            <a:pPr algn="l" defTabSz="914400">
              <a:lnSpc>
                <a:spcPct val="90000"/>
              </a:lnSpc>
              <a:spcBef>
                <a:spcPct val="0"/>
              </a:spcBef>
              <a:defRPr sz="3600"/>
            </a:pP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(Global Knowledge Graph) </a:t>
            </a:r>
          </a:p>
          <a:p>
            <a:pPr algn="l" defTabSz="914400">
              <a:lnSpc>
                <a:spcPct val="90000"/>
              </a:lnSpc>
              <a:spcBef>
                <a:spcPct val="0"/>
              </a:spcBef>
              <a:defRPr sz="3600"/>
            </a:pPr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Themes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7478" y="2783840"/>
            <a:ext cx="11089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More than 56,000 themes are extracted from the data feed…"/>
          <p:cNvSpPr txBox="1"/>
          <p:nvPr/>
        </p:nvSpPr>
        <p:spPr>
          <a:xfrm>
            <a:off x="894080" y="3227268"/>
            <a:ext cx="11216640" cy="52053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3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More than 56,000 themes are extracted from the data feed</a:t>
            </a:r>
          </a:p>
          <a:p>
            <a:pPr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3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One article can have multiple themes</a:t>
            </a:r>
          </a:p>
        </p:txBody>
      </p:sp>
      <p:sp>
        <p:nvSpPr>
          <p:cNvPr id="152" name="SHORTAGE…"/>
          <p:cNvSpPr txBox="1"/>
          <p:nvPr/>
        </p:nvSpPr>
        <p:spPr>
          <a:xfrm>
            <a:off x="1317445" y="5521377"/>
            <a:ext cx="9753600" cy="355578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defTabSz="914400" hangingPunct="1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SHORTAGE</a:t>
            </a:r>
          </a:p>
          <a:p>
            <a:pPr defTabSz="914400" hangingPunct="1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8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ECON_OILPRICE</a:t>
            </a:r>
          </a:p>
          <a:p>
            <a:pPr defTabSz="914400" hangingPunct="1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8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HEALTH_PANDEMIC</a:t>
            </a:r>
          </a:p>
          <a:p>
            <a:pPr defTabSz="914400" hangingPunct="1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8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WB_2166_HEALTH_EMERGENCY_PREPAREDNESS_AND_DISASTER_RESPONSE</a:t>
            </a:r>
          </a:p>
          <a:p>
            <a:pPr defTabSz="914400" hangingPunct="1">
              <a:lnSpc>
                <a:spcPct val="90000"/>
              </a:lnSpc>
              <a:spcBef>
                <a:spcPts val="1000"/>
              </a:spcBef>
              <a:buSzPct val="100000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28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WB_1079_COMMODITIES_AND_RESOURCES</a:t>
            </a:r>
          </a:p>
        </p:txBody>
      </p:sp>
      <p:sp>
        <p:nvSpPr>
          <p:cNvPr id="151" name="Our Targeted Themes:"/>
          <p:cNvSpPr txBox="1"/>
          <p:nvPr/>
        </p:nvSpPr>
        <p:spPr>
          <a:xfrm>
            <a:off x="4551167" y="4827739"/>
            <a:ext cx="328615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spcAft>
                <a:spcPts val="600"/>
              </a:spcAft>
            </a:pPr>
            <a:r>
              <a:rPr dirty="0">
                <a:solidFill>
                  <a:schemeClr val="bg1"/>
                </a:solidFill>
              </a:rPr>
              <a:t>Our Targeted Themes: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DELT GKG…"/>
          <p:cNvSpPr txBox="1">
            <a:spLocks noGrp="1"/>
          </p:cNvSpPr>
          <p:nvPr>
            <p:ph type="ctrTitle"/>
          </p:nvPr>
        </p:nvSpPr>
        <p:spPr>
          <a:xfrm>
            <a:off x="6457251" y="978801"/>
            <a:ext cx="5668838" cy="171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  <a:defRPr sz="3600"/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GDELT GKG </a:t>
            </a:r>
          </a:p>
          <a:p>
            <a:pPr algn="l" defTabSz="914400">
              <a:lnSpc>
                <a:spcPct val="90000"/>
              </a:lnSpc>
              <a:spcBef>
                <a:spcPct val="0"/>
              </a:spcBef>
              <a:defRPr sz="3600"/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(Global Knowledge Graph) </a:t>
            </a:r>
          </a:p>
          <a:p>
            <a:pPr algn="l" defTabSz="914400">
              <a:lnSpc>
                <a:spcPct val="90000"/>
              </a:lnSpc>
              <a:spcBef>
                <a:spcPct val="0"/>
              </a:spcBef>
              <a:defRPr sz="3600"/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Themes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2" y="1"/>
            <a:ext cx="6345593" cy="6813972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2" y="1"/>
            <a:ext cx="5620411" cy="6031936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5344AE7A-3667-47F6-B313-BEDACE7CB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47606" cy="6597732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7" name="Graphic 96" descr="Quotes">
            <a:extLst>
              <a:ext uri="{FF2B5EF4-FFF2-40B4-BE49-F238E27FC236}">
                <a16:creationId xmlns:a16="http://schemas.microsoft.com/office/drawing/2014/main" id="{0DF69ADD-9FCD-4798-A2FA-7DA2893D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716" y="627094"/>
            <a:ext cx="4641992" cy="4641992"/>
          </a:xfrm>
          <a:prstGeom prst="rect">
            <a:avLst/>
          </a:prstGeom>
        </p:spPr>
      </p:pic>
      <p:sp>
        <p:nvSpPr>
          <p:cNvPr id="155" name="More than 56,000 themes are extracted from the data feed…"/>
          <p:cNvSpPr txBox="1"/>
          <p:nvPr/>
        </p:nvSpPr>
        <p:spPr>
          <a:xfrm>
            <a:off x="6457247" y="2689644"/>
            <a:ext cx="5668845" cy="43694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than 56,000 themes are extracted from the data feed</a:t>
            </a:r>
          </a:p>
          <a:p>
            <a:pPr indent="-228600" algn="l" defTabSz="914400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article can have multiple themes</a:t>
            </a:r>
          </a:p>
        </p:txBody>
      </p:sp>
      <p:sp>
        <p:nvSpPr>
          <p:cNvPr id="156" name="Our Targeted Themes:"/>
          <p:cNvSpPr txBox="1"/>
          <p:nvPr/>
        </p:nvSpPr>
        <p:spPr>
          <a:xfrm>
            <a:off x="6421201" y="3933404"/>
            <a:ext cx="295273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spcAft>
                <a:spcPts val="600"/>
              </a:spcAft>
            </a:pPr>
            <a:r>
              <a:rPr dirty="0">
                <a:solidFill>
                  <a:schemeClr val="tx1"/>
                </a:solidFill>
              </a:rPr>
              <a:t>Concluded Themes:</a:t>
            </a:r>
          </a:p>
        </p:txBody>
      </p:sp>
      <p:sp>
        <p:nvSpPr>
          <p:cNvPr id="157" name="SHORTAGE…"/>
          <p:cNvSpPr txBox="1"/>
          <p:nvPr/>
        </p:nvSpPr>
        <p:spPr>
          <a:xfrm>
            <a:off x="6421201" y="4618396"/>
            <a:ext cx="203357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40631" indent="-240631" algn="l">
              <a:buSzPct val="100000"/>
              <a:buChar char="•"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>
              <a:spcAft>
                <a:spcPts val="600"/>
              </a:spcAft>
            </a:pPr>
            <a:r>
              <a:rPr dirty="0">
                <a:solidFill>
                  <a:schemeClr val="tx1"/>
                </a:solidFill>
              </a:rPr>
              <a:t>SHORTAGE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199</Words>
  <Application>Microsoft Macintosh PowerPoint</Application>
  <PresentationFormat>Custom</PresentationFormat>
  <Paragraphs>45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</vt:lpstr>
      <vt:lpstr>Helvetica Neue</vt:lpstr>
      <vt:lpstr>Helvetica Neue Light</vt:lpstr>
      <vt:lpstr>Helvetica Neue Medium</vt:lpstr>
      <vt:lpstr>Helvetica Neue Thin</vt:lpstr>
      <vt:lpstr>White</vt:lpstr>
      <vt:lpstr>Using Data Science to Identify Commodity Supply Events using Global News Data </vt:lpstr>
      <vt:lpstr>GDELT Dataset</vt:lpstr>
      <vt:lpstr>Some GDELT Datasets</vt:lpstr>
      <vt:lpstr>Selected GDELT Datasets</vt:lpstr>
      <vt:lpstr>Baseline Sample  Data Exploration</vt:lpstr>
      <vt:lpstr>Sample of GDELT Event Data Points from 2020</vt:lpstr>
      <vt:lpstr>GDELT GKG  (Global Knowledge Graph)  Themes</vt:lpstr>
      <vt:lpstr>GDELT GKG  (Global Knowledge Graph)  Themes</vt:lpstr>
      <vt:lpstr>GDELT GKG  (Global Knowledge Graph)  Themes</vt:lpstr>
      <vt:lpstr>Google Cloud</vt:lpstr>
      <vt:lpstr>Dataset Gathering</vt:lpstr>
      <vt:lpstr>PowerPoint Presentation</vt:lpstr>
      <vt:lpstr>YOUR 365-DAY FREE TRIAL HAS ENDED…</vt:lpstr>
      <vt:lpstr>YOUR 365-DAY FREE TRIAL HAS ENDED…</vt:lpstr>
      <vt:lpstr>YOUR 365-DAY FREE TRIAL HAS ENDED…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Data Science to Identify Commodity Supply Events using Global News Data </dc:title>
  <dc:creator>Microsoft Office User</dc:creator>
  <cp:lastModifiedBy>Microsoft Office User</cp:lastModifiedBy>
  <cp:revision>6</cp:revision>
  <dcterms:created xsi:type="dcterms:W3CDTF">2020-05-15T17:29:56Z</dcterms:created>
  <dcterms:modified xsi:type="dcterms:W3CDTF">2020-05-16T04:44:40Z</dcterms:modified>
</cp:coreProperties>
</file>